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40995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828800" y="1619250"/>
            <a:ext cx="8534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Few-Shot Anomaly Detection in Time Series Data</a:t>
            </a:r>
            <a:endParaRPr lang="en-US" sz="3600" dirty="0"/>
          </a:p>
        </p:txBody>
      </p:sp>
      <p:sp>
        <p:nvSpPr>
          <p:cNvPr id="8" name="Text 1"/>
          <p:cNvSpPr/>
          <p:nvPr/>
        </p:nvSpPr>
        <p:spPr>
          <a:xfrm>
            <a:off x="1828800" y="2762250"/>
            <a:ext cx="8534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6B21A8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A Literature Review</a:t>
            </a:r>
            <a:endParaRPr lang="en-US" sz="2250" dirty="0"/>
          </a:p>
        </p:txBody>
      </p:sp>
      <p:sp>
        <p:nvSpPr>
          <p:cNvPr id="9" name="Text 2"/>
          <p:cNvSpPr/>
          <p:nvPr/>
        </p:nvSpPr>
        <p:spPr>
          <a:xfrm>
            <a:off x="975360" y="3752850"/>
            <a:ext cx="10241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Exploring methodologies for identifying anomalies in time series data</a:t>
            </a:r>
            <a:endParaRPr lang="en-US" sz="1500" dirty="0"/>
          </a:p>
        </p:txBody>
      </p:sp>
      <p:sp>
        <p:nvSpPr>
          <p:cNvPr id="10" name="Text 3"/>
          <p:cNvSpPr/>
          <p:nvPr/>
        </p:nvSpPr>
        <p:spPr>
          <a:xfrm>
            <a:off x="1828800" y="4095750"/>
            <a:ext cx="853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with minimal labeled examples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828800" y="4972050"/>
            <a:ext cx="853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November 1, 2025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8300"/>
            <a:ext cx="5486400" cy="2971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828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196215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7432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38" y="287655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657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37909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838700"/>
            <a:ext cx="5486400" cy="1219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638300"/>
            <a:ext cx="5486400" cy="3200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8288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5125" y="19621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7432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6550" y="287655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36576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37909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5067300"/>
            <a:ext cx="5486400" cy="1219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97316"/>
                </a:solidFill>
                <a:latin typeface="Garamond" pitchFamily="34" charset="0"/>
                <a:ea typeface="Garamond" pitchFamily="34" charset="-122"/>
                <a:cs typeface="Garamond" pitchFamily="34" charset="-120"/>
              </a:rPr>
              <a:t>Introduction to Few-Shot Time Series Anomaly Detection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1181100"/>
            <a:ext cx="6583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Challenges in TSAD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295400" y="1828800"/>
            <a:ext cx="438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Imbalance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295400" y="21336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Anomalies are rare in time series data, creating severe imbalance between normal and anomalous instances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295400" y="27432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Labeled Data Scarcity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1295400" y="30480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Difficulty in collecting comprehensive labeled datasets for traditional supervised methods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295400" y="36576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Training Hurdles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1295400" y="39624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inherent rarity of anomalies hinders the training of robust models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324600" y="1181100"/>
            <a:ext cx="6583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Few-Shot Learning as a Solution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7239000" y="1828800"/>
            <a:ext cx="438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Paradigm Shift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7239000" y="21336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Few-Shot Learning enables models to identify anomalies with only a minimal number of labeled examples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7239000" y="2743200"/>
            <a:ext cx="438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Rapid Adaptation</a:t>
            </a:r>
            <a:endParaRPr lang="en-US" sz="1500" dirty="0"/>
          </a:p>
        </p:txBody>
      </p:sp>
      <p:sp>
        <p:nvSpPr>
          <p:cNvPr id="32" name="Text 12"/>
          <p:cNvSpPr/>
          <p:nvPr/>
        </p:nvSpPr>
        <p:spPr>
          <a:xfrm>
            <a:off x="7239000" y="3048000"/>
            <a:ext cx="438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 learn to quickly adapt to new time series using only a few normal samples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7239000" y="36576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Cross-Domain Potential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7239000" y="3962400"/>
            <a:ext cx="4381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Techniques developed for TSAD can be applied across various domains including finance, industrial monitoring, and healthcare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11565731" y="6477000"/>
            <a:ext cx="2943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2/5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53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3657600" cy="495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57300"/>
            <a:ext cx="33528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324100"/>
            <a:ext cx="60960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925" y="23241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429000"/>
            <a:ext cx="3352800" cy="1219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143500"/>
            <a:ext cx="3352800" cy="990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535305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6191250"/>
            <a:ext cx="33528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" y="62865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1104900"/>
            <a:ext cx="3657600" cy="4953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1257300"/>
            <a:ext cx="3352800" cy="914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200" y="2324100"/>
            <a:ext cx="60960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3125" y="232410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3429000"/>
            <a:ext cx="3352800" cy="1219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5143500"/>
            <a:ext cx="3352800" cy="571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14850" y="523875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19600" y="5772150"/>
            <a:ext cx="3352800" cy="762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14850" y="5867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53400" y="1104900"/>
            <a:ext cx="3657600" cy="4953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1257300"/>
            <a:ext cx="3352800" cy="914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7400" y="2324100"/>
            <a:ext cx="609600" cy="342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01225" y="2324100"/>
            <a:ext cx="361950" cy="3429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5800" y="3429000"/>
            <a:ext cx="3352800" cy="12192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5800" y="5143500"/>
            <a:ext cx="3352800" cy="9906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01050" y="53530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05800" y="6191250"/>
            <a:ext cx="3352800" cy="9906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01050" y="6400800"/>
            <a:ext cx="17145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97316"/>
                </a:solidFill>
                <a:latin typeface="Garamond" pitchFamily="34" charset="0"/>
                <a:ea typeface="Garamond" pitchFamily="34" charset="-122"/>
                <a:cs typeface="Garamond" pitchFamily="34" charset="-120"/>
              </a:rPr>
              <a:t>Core Methodologies in Few-Shot TSAD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685800" y="1409700"/>
            <a:ext cx="304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Meta-Learning Approaches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5334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"Learning to learn" - trains across diverse tasks for rapid adaptation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533400" y="4800600"/>
            <a:ext cx="4023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Techniques: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895350" y="5200650"/>
            <a:ext cx="289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Model-Agnostic Meta-Learning (MAML)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628650" y="569595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Finds parameters that can be quickly fine-tuned to new tasks</a:t>
            </a:r>
            <a:endParaRPr lang="en-US" sz="1050" dirty="0"/>
          </a:p>
        </p:txBody>
      </p:sp>
      <p:sp>
        <p:nvSpPr>
          <p:cNvPr id="37" name="Text 6"/>
          <p:cNvSpPr/>
          <p:nvPr/>
        </p:nvSpPr>
        <p:spPr>
          <a:xfrm>
            <a:off x="857250" y="6248400"/>
            <a:ext cx="2191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Adaptive Sparse Coding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628650" y="651510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Constructs a "dictionary" of normal patterns from few samples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4572000" y="1409700"/>
            <a:ext cx="304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Generative &amp; Reconstruction Models</a:t>
            </a:r>
            <a:endParaRPr lang="en-US" sz="1800" dirty="0"/>
          </a:p>
        </p:txBody>
      </p:sp>
      <p:sp>
        <p:nvSpPr>
          <p:cNvPr id="40" name="Text 9"/>
          <p:cNvSpPr/>
          <p:nvPr/>
        </p:nvSpPr>
        <p:spPr>
          <a:xfrm>
            <a:off x="44196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 normal data distribution to identify anomalies as outliers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419600" y="4800600"/>
            <a:ext cx="4023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Techniques:</a:t>
            </a:r>
            <a:endParaRPr lang="en-US" sz="1500" dirty="0"/>
          </a:p>
        </p:txBody>
      </p:sp>
      <p:sp>
        <p:nvSpPr>
          <p:cNvPr id="42" name="Text 11"/>
          <p:cNvSpPr/>
          <p:nvPr/>
        </p:nvSpPr>
        <p:spPr>
          <a:xfrm>
            <a:off x="4762500" y="5200650"/>
            <a:ext cx="2947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Variational Autoencoders (VAEs)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4514850" y="5467350"/>
            <a:ext cx="37947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Learns latent representation of normal data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4743450" y="5829300"/>
            <a:ext cx="26553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Energy-Based Models (EBMs)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4514850" y="609600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Assigns low energy to normal samples, high to anomalies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8458200" y="1409700"/>
            <a:ext cx="304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Contrastive Learning Techniques</a:t>
            </a:r>
            <a:endParaRPr lang="en-US" sz="1800" dirty="0"/>
          </a:p>
        </p:txBody>
      </p:sp>
      <p:sp>
        <p:nvSpPr>
          <p:cNvPr id="47" name="Text 16"/>
          <p:cNvSpPr/>
          <p:nvPr/>
        </p:nvSpPr>
        <p:spPr>
          <a:xfrm>
            <a:off x="8305800" y="28194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embedding space where similar samples are closer, dissimilar further apart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8305800" y="4800600"/>
            <a:ext cx="4023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Techniques:</a:t>
            </a:r>
            <a:endParaRPr lang="en-US" sz="1500" dirty="0"/>
          </a:p>
        </p:txBody>
      </p:sp>
      <p:sp>
        <p:nvSpPr>
          <p:cNvPr id="49" name="Text 18"/>
          <p:cNvSpPr/>
          <p:nvPr/>
        </p:nvSpPr>
        <p:spPr>
          <a:xfrm>
            <a:off x="8629650" y="5200650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Synthetic Anomaly Generation (CAROTS)</a:t>
            </a:r>
            <a:endParaRPr lang="en-US" sz="1200" dirty="0"/>
          </a:p>
        </p:txBody>
      </p:sp>
      <p:sp>
        <p:nvSpPr>
          <p:cNvPr id="50" name="Text 19"/>
          <p:cNvSpPr/>
          <p:nvPr/>
        </p:nvSpPr>
        <p:spPr>
          <a:xfrm>
            <a:off x="8401050" y="569595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causality-disturbing augmentations to generate negative samples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8648700" y="6248400"/>
            <a:ext cx="2914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Labeled Anomalies (ANEMONE-FS)</a:t>
            </a:r>
            <a:endParaRPr lang="en-US" sz="1200" dirty="0"/>
          </a:p>
        </p:txBody>
      </p:sp>
      <p:sp>
        <p:nvSpPr>
          <p:cNvPr id="52" name="Text 21"/>
          <p:cNvSpPr/>
          <p:nvPr/>
        </p:nvSpPr>
        <p:spPr>
          <a:xfrm>
            <a:off x="8401050" y="674370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Multi-scale contrastive learning pushing labeled anomalies away from normals</a:t>
            </a:r>
            <a:endParaRPr lang="en-US" sz="1050" dirty="0"/>
          </a:p>
        </p:txBody>
      </p:sp>
      <p:sp>
        <p:nvSpPr>
          <p:cNvPr id="53" name="Text 22"/>
          <p:cNvSpPr/>
          <p:nvPr/>
        </p:nvSpPr>
        <p:spPr>
          <a:xfrm>
            <a:off x="11565731" y="6572250"/>
            <a:ext cx="2943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3/5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62100"/>
            <a:ext cx="5600700" cy="457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90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9718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243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51054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43000"/>
            <a:ext cx="17145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562100"/>
            <a:ext cx="5600700" cy="457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7907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7432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6957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6482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6134100"/>
            <a:ext cx="11430000" cy="609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97316"/>
                </a:solidFill>
                <a:latin typeface="Garamond" pitchFamily="34" charset="0"/>
                <a:ea typeface="Garamond" pitchFamily="34" charset="-122"/>
                <a:cs typeface="Garamond" pitchFamily="34" charset="-120"/>
              </a:rPr>
              <a:t>Challenges and Future Research Directions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723900" y="11049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Obstacles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52500" y="17526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Defining "Anomalous"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952500" y="2057400"/>
            <a:ext cx="4838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Inherent difficulty in defining what constitutes an anomaly when only normal samples are available in the few-shot setting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52500" y="29337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Benchmark Scarcity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952500" y="32385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Lack of standardized, high-quality public benchmarks specifically designed for few-shot TSAD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52500" y="38862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952500" y="4191000"/>
            <a:ext cx="4838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Many deep learning methods operate as "black boxes," making it difficult to understand the reasoning behind anomaly detection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952500" y="5067300"/>
            <a:ext cx="5806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Generalization and Transfer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952500" y="53721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 trained on specific domains struggle to generalize effectively to entirely different domains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6496050" y="11049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Emerging Trends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6781800" y="1752600"/>
            <a:ext cx="5806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Synthetic Anomaly Generation</a:t>
            </a:r>
            <a:endParaRPr lang="en-US" sz="1500" dirty="0"/>
          </a:p>
        </p:txBody>
      </p:sp>
      <p:sp>
        <p:nvSpPr>
          <p:cNvPr id="29" name="Text 12"/>
          <p:cNvSpPr/>
          <p:nvPr/>
        </p:nvSpPr>
        <p:spPr>
          <a:xfrm>
            <a:off x="6781800" y="20574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Improving techniques to generate synthetic anomalies to better address the lack of negative samples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6781800" y="2705100"/>
            <a:ext cx="5806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Standardized Benchmarks</a:t>
            </a:r>
            <a:endParaRPr lang="en-US" sz="1500" dirty="0"/>
          </a:p>
        </p:txBody>
      </p:sp>
      <p:sp>
        <p:nvSpPr>
          <p:cNvPr id="31" name="Text 14"/>
          <p:cNvSpPr/>
          <p:nvPr/>
        </p:nvSpPr>
        <p:spPr>
          <a:xfrm>
            <a:off x="6781800" y="30099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Development of standardized, high-quality benchmarks tailored for few-shot TSAD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6781800" y="36576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Interpretable Models</a:t>
            </a:r>
            <a:endParaRPr lang="en-US" sz="1500" dirty="0"/>
          </a:p>
        </p:txBody>
      </p:sp>
      <p:sp>
        <p:nvSpPr>
          <p:cNvPr id="33" name="Text 16"/>
          <p:cNvSpPr/>
          <p:nvPr/>
        </p:nvSpPr>
        <p:spPr>
          <a:xfrm>
            <a:off x="6781800" y="39624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Emerging LLM-based methods showing promise in providing natural language justifications for detected anomalies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6781800" y="4610100"/>
            <a:ext cx="5806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Efficient Architectures</a:t>
            </a:r>
            <a:endParaRPr lang="en-US" sz="1500" dirty="0"/>
          </a:p>
        </p:txBody>
      </p:sp>
      <p:sp>
        <p:nvSpPr>
          <p:cNvPr id="35" name="Text 18"/>
          <p:cNvSpPr/>
          <p:nvPr/>
        </p:nvSpPr>
        <p:spPr>
          <a:xfrm>
            <a:off x="6781800" y="4914900"/>
            <a:ext cx="4838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into more efficient architectures for foundation models, especially for real-time, resource-constrained environments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11565731" y="6743700"/>
            <a:ext cx="2943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4/5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82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2100"/>
            <a:ext cx="5600700" cy="2743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752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18573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5908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2695575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4290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" y="3533775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4838700"/>
            <a:ext cx="1552277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9244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7577" y="4838700"/>
            <a:ext cx="1886992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1877" y="492442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5257800"/>
            <a:ext cx="204475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3435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791200"/>
            <a:ext cx="5600700" cy="1219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1562100"/>
            <a:ext cx="5600700" cy="3200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17526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7488" y="1857375"/>
            <a:ext cx="142875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26670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3675" y="2771775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58140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3675" y="3686175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0300" y="4914900"/>
            <a:ext cx="5600700" cy="1219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7162800"/>
            <a:ext cx="11430000" cy="8382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0059" y="7343775"/>
            <a:ext cx="152400" cy="1714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64673" y="7610475"/>
            <a:ext cx="161925" cy="1714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97316"/>
                </a:solidFill>
                <a:latin typeface="Garamond" pitchFamily="34" charset="0"/>
                <a:ea typeface="Garamond" pitchFamily="34" charset="-122"/>
                <a:cs typeface="Garamond" pitchFamily="34" charset="-120"/>
              </a:rPr>
              <a:t>Conclusion and Research Outlook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381000" y="1104900"/>
            <a:ext cx="67208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Current State of Few-Shot TSAD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200150" y="1752600"/>
            <a:ext cx="459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Few-shot learning has emerged as a vital paradigm for addressing the scarcity of labeled data and rarity of anomalies in TSAD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200150" y="2590800"/>
            <a:ext cx="459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Diverse methodologies have been developed, including meta-learning, generative and reconstruction models, and contrastive learning approaches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200150" y="3429000"/>
            <a:ext cx="459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methodology offers unique approaches to identify anomalies from minimal examples, showing promising results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381000" y="4457700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Methodologies: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762000" y="4838700"/>
            <a:ext cx="18627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Meta-Learning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2390477" y="4838700"/>
            <a:ext cx="226439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Generative Models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762000" y="5257800"/>
            <a:ext cx="2453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Contrastive Learning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210300" y="1104900"/>
            <a:ext cx="67208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Research Directions</a:t>
            </a:r>
            <a:endParaRPr lang="en-US" sz="1800" dirty="0"/>
          </a:p>
        </p:txBody>
      </p:sp>
      <p:sp>
        <p:nvSpPr>
          <p:cNvPr id="39" name="Text 10"/>
          <p:cNvSpPr/>
          <p:nvPr/>
        </p:nvSpPr>
        <p:spPr>
          <a:xfrm>
            <a:off x="7029450" y="1752600"/>
            <a:ext cx="5509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Synthetic Anomaly Generation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7029450" y="2057400"/>
            <a:ext cx="459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Improving techniques to generate synthetic anomalies to better address the lack of negative samples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7029450" y="2667000"/>
            <a:ext cx="5509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Standardized Benchmarks</a:t>
            </a:r>
            <a:endParaRPr lang="en-US" sz="1500" dirty="0"/>
          </a:p>
        </p:txBody>
      </p:sp>
      <p:sp>
        <p:nvSpPr>
          <p:cNvPr id="42" name="Text 13"/>
          <p:cNvSpPr/>
          <p:nvPr/>
        </p:nvSpPr>
        <p:spPr>
          <a:xfrm>
            <a:off x="7029450" y="2971800"/>
            <a:ext cx="459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Developing high-quality benchmarks tailored for few-shot TSAD to enable fair comparison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7029450" y="358140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Interpretable Models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7029450" y="3886200"/>
            <a:ext cx="4591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Developing more interpretable models with LLM-based methods showing promise for providing natural language justifications</a:t>
            </a:r>
            <a:endParaRPr lang="en-US" sz="1200" dirty="0"/>
          </a:p>
        </p:txBody>
      </p:sp>
      <p:sp>
        <p:nvSpPr>
          <p:cNvPr id="45" name="Text 16"/>
          <p:cNvSpPr/>
          <p:nvPr/>
        </p:nvSpPr>
        <p:spPr>
          <a:xfrm>
            <a:off x="533400" y="7315200"/>
            <a:ext cx="1112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Future advancements will focus on addressing current challenges, driving the development of more robust, generalizable, and interpretable few-shot TSAD systems </a:t>
            </a:r>
            <a:endParaRPr lang="en-US" sz="1350" dirty="0"/>
          </a:p>
        </p:txBody>
      </p:sp>
      <p:sp>
        <p:nvSpPr>
          <p:cNvPr id="46" name="Text 17"/>
          <p:cNvSpPr/>
          <p:nvPr/>
        </p:nvSpPr>
        <p:spPr>
          <a:xfrm>
            <a:off x="11565731" y="8001000"/>
            <a:ext cx="2943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5/5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2025-11-01T14:23:08Z</dcterms:created>
  <dcterms:modified xsi:type="dcterms:W3CDTF">2025-11-01T14:23:08Z</dcterms:modified>
</cp:coreProperties>
</file>